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61" r:id="rId4"/>
    <p:sldId id="260" r:id="rId5"/>
    <p:sldId id="258" r:id="rId6"/>
    <p:sldId id="264" r:id="rId7"/>
    <p:sldId id="262" r:id="rId8"/>
    <p:sldId id="263" r:id="rId9"/>
    <p:sldId id="265" r:id="rId10"/>
    <p:sldId id="259" r:id="rId11"/>
    <p:sldId id="273" r:id="rId12"/>
    <p:sldId id="267" r:id="rId13"/>
    <p:sldId id="266" r:id="rId14"/>
    <p:sldId id="268" r:id="rId15"/>
    <p:sldId id="274" r:id="rId16"/>
    <p:sldId id="270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28" autoAdjust="0"/>
    <p:restoredTop sz="94660"/>
  </p:normalViewPr>
  <p:slideViewPr>
    <p:cSldViewPr>
      <p:cViewPr>
        <p:scale>
          <a:sx n="70" d="100"/>
          <a:sy n="70" d="100"/>
        </p:scale>
        <p:origin x="-2256" y="-13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9ABE4-84C0-4CF6-B931-D47EE9F4ADEA}" type="datetimeFigureOut">
              <a:rPr lang="en-US" smtClean="0"/>
              <a:pPr/>
              <a:t>11/9/2007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9BA32B-1F5C-4194-8D40-540A1C19D88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1DB1-2823-4CA1-9771-599C8EEC3F4D}" type="datetimeFigureOut">
              <a:rPr lang="en-US" smtClean="0"/>
              <a:pPr/>
              <a:t>11/9/2007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7DF7-1B96-4CDB-8612-402E4D95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1DB1-2823-4CA1-9771-599C8EEC3F4D}" type="datetimeFigureOut">
              <a:rPr lang="en-US" smtClean="0"/>
              <a:pPr/>
              <a:t>11/9/2007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7DF7-1B96-4CDB-8612-402E4D95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1DB1-2823-4CA1-9771-599C8EEC3F4D}" type="datetimeFigureOut">
              <a:rPr lang="en-US" smtClean="0"/>
              <a:pPr/>
              <a:t>11/9/2007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7DF7-1B96-4CDB-8612-402E4D95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1DB1-2823-4CA1-9771-599C8EEC3F4D}" type="datetimeFigureOut">
              <a:rPr lang="en-US" smtClean="0"/>
              <a:pPr/>
              <a:t>11/9/2007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7DF7-1B96-4CDB-8612-402E4D95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1DB1-2823-4CA1-9771-599C8EEC3F4D}" type="datetimeFigureOut">
              <a:rPr lang="en-US" smtClean="0"/>
              <a:pPr/>
              <a:t>11/9/2007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7DF7-1B96-4CDB-8612-402E4D95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1DB1-2823-4CA1-9771-599C8EEC3F4D}" type="datetimeFigureOut">
              <a:rPr lang="en-US" smtClean="0"/>
              <a:pPr/>
              <a:t>11/9/2007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7DF7-1B96-4CDB-8612-402E4D95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1DB1-2823-4CA1-9771-599C8EEC3F4D}" type="datetimeFigureOut">
              <a:rPr lang="en-US" smtClean="0"/>
              <a:pPr/>
              <a:t>11/9/2007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7DF7-1B96-4CDB-8612-402E4D95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1DB1-2823-4CA1-9771-599C8EEC3F4D}" type="datetimeFigureOut">
              <a:rPr lang="en-US" smtClean="0"/>
              <a:pPr/>
              <a:t>11/9/2007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7DF7-1B96-4CDB-8612-402E4D95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1DB1-2823-4CA1-9771-599C8EEC3F4D}" type="datetimeFigureOut">
              <a:rPr lang="en-US" smtClean="0"/>
              <a:pPr/>
              <a:t>11/9/2007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7DF7-1B96-4CDB-8612-402E4D95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1DB1-2823-4CA1-9771-599C8EEC3F4D}" type="datetimeFigureOut">
              <a:rPr lang="en-US" smtClean="0"/>
              <a:pPr/>
              <a:t>11/9/2007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7DF7-1B96-4CDB-8612-402E4D95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1DB1-2823-4CA1-9771-599C8EEC3F4D}" type="datetimeFigureOut">
              <a:rPr lang="en-US" smtClean="0"/>
              <a:pPr/>
              <a:t>11/9/2007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7DF7-1B96-4CDB-8612-402E4D95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chemeClr val="bg1"/>
            </a:gs>
            <a:gs pos="65000">
              <a:schemeClr val="bg1"/>
            </a:gs>
            <a:gs pos="100000">
              <a:schemeClr val="accent6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D1DB1-2823-4CA1-9771-599C8EEC3F4D}" type="datetimeFigureOut">
              <a:rPr lang="en-US" smtClean="0"/>
              <a:pPr/>
              <a:t>11/9/2007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B57DF7-1B96-4CDB-8612-402E4D95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bernesto\My%20Documents\Create%20New%20Page.wmv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bernesto\My%20Documents\Create%20Module.wmv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oreef.com/" TargetMode="External"/><Relationship Id="rId2" Type="http://schemas.openxmlformats.org/officeDocument/2006/relationships/hyperlink" Target="mailto:bernesto@neoreef.com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8237" y="5730875"/>
            <a:ext cx="1655763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6019800"/>
            <a:ext cx="184444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</p:spPr>
      </p:pic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754983" y="2743200"/>
            <a:ext cx="4026817" cy="1600565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295400" y="3962400"/>
            <a:ext cx="4038600" cy="381000"/>
          </a:xfrm>
          <a:effectLst>
            <a:reflection blurRad="6350" stA="50000" endA="300" endPos="90000" dir="5400000" sy="-100000" algn="bl" rotWithShape="0"/>
          </a:effectLst>
        </p:spPr>
        <p:txBody>
          <a:bodyPr tIns="0" bIns="0">
            <a:normAutofit/>
          </a:bodyPr>
          <a:lstStyle/>
          <a:p>
            <a:pPr algn="r"/>
            <a:r>
              <a:rPr lang="en-US" sz="2000" dirty="0" smtClean="0">
                <a:solidFill>
                  <a:schemeClr val="accent5"/>
                </a:solidFill>
              </a:rPr>
              <a:t>Basic Training</a:t>
            </a:r>
            <a:endParaRPr lang="en-US" sz="20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4248" y="1673352"/>
            <a:ext cx="5166360" cy="334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Content Management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" y="1447800"/>
            <a:ext cx="81534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Pages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Form the structure of the site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Automatically updates navigation throughout the site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Can be hidden </a:t>
            </a:r>
            <a:endParaRPr lang="en-US" sz="20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4248" y="1673352"/>
            <a:ext cx="5157458" cy="3337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4248" y="1673352"/>
            <a:ext cx="5166360" cy="334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88237" y="5730875"/>
            <a:ext cx="1655763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0" y="6019800"/>
            <a:ext cx="184444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Content Management</a:t>
            </a:r>
            <a:endParaRPr lang="en-US" sz="40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3815" y="1216152"/>
            <a:ext cx="7538185" cy="4873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3" name="Create New Pag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838200" y="1219200"/>
            <a:ext cx="7535620" cy="4876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70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205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1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4248" y="1673352"/>
            <a:ext cx="5157458" cy="3337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8237" y="5730875"/>
            <a:ext cx="1655763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6019800"/>
            <a:ext cx="184444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Content Management</a:t>
            </a:r>
            <a:endParaRPr lang="en-US" sz="40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2133600" y="3090672"/>
            <a:ext cx="3886200" cy="1524000"/>
            <a:chOff x="2133600" y="3200400"/>
            <a:chExt cx="3886200" cy="1524000"/>
          </a:xfrm>
        </p:grpSpPr>
        <p:sp>
          <p:nvSpPr>
            <p:cNvPr id="39" name="Rectangle 38"/>
            <p:cNvSpPr/>
            <p:nvPr/>
          </p:nvSpPr>
          <p:spPr>
            <a:xfrm>
              <a:off x="2133600" y="3200400"/>
              <a:ext cx="762000" cy="1524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3048000" y="3200400"/>
              <a:ext cx="2971800" cy="3048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3048000" y="4419600"/>
              <a:ext cx="2971800" cy="3048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5943600" y="3581400"/>
              <a:ext cx="76200" cy="76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3048000" y="3581400"/>
              <a:ext cx="76200" cy="76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3200400" y="3581400"/>
              <a:ext cx="2667000" cy="76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133600" y="3090672"/>
            <a:ext cx="3886200" cy="1524000"/>
            <a:chOff x="2133600" y="3200400"/>
            <a:chExt cx="3886200" cy="1524000"/>
          </a:xfrm>
        </p:grpSpPr>
        <p:sp>
          <p:nvSpPr>
            <p:cNvPr id="18" name="Rectangle 17"/>
            <p:cNvSpPr/>
            <p:nvPr/>
          </p:nvSpPr>
          <p:spPr>
            <a:xfrm>
              <a:off x="2133600" y="3200400"/>
              <a:ext cx="762000" cy="1524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048000" y="3200400"/>
              <a:ext cx="2971800" cy="3048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048000" y="4419600"/>
              <a:ext cx="2971800" cy="3048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943600" y="3581400"/>
              <a:ext cx="76200" cy="76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048000" y="3581400"/>
              <a:ext cx="1447800" cy="76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572000" y="3581400"/>
              <a:ext cx="1295400" cy="76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133600" y="3090672"/>
            <a:ext cx="3886200" cy="1524000"/>
            <a:chOff x="2133600" y="3200400"/>
            <a:chExt cx="3886200" cy="1524000"/>
          </a:xfrm>
        </p:grpSpPr>
        <p:sp>
          <p:nvSpPr>
            <p:cNvPr id="25" name="Rectangle 24"/>
            <p:cNvSpPr/>
            <p:nvPr/>
          </p:nvSpPr>
          <p:spPr>
            <a:xfrm>
              <a:off x="2133600" y="3200400"/>
              <a:ext cx="762000" cy="1524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048000" y="3200400"/>
              <a:ext cx="2971800" cy="3048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048000" y="4419600"/>
              <a:ext cx="2971800" cy="3048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105400" y="3581400"/>
              <a:ext cx="914400" cy="76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048000" y="3581400"/>
              <a:ext cx="990600" cy="76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114800" y="3581400"/>
              <a:ext cx="914400" cy="762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133600" y="3090672"/>
            <a:ext cx="3886200" cy="1524000"/>
            <a:chOff x="2133600" y="3200400"/>
            <a:chExt cx="3886200" cy="1524000"/>
          </a:xfrm>
        </p:grpSpPr>
        <p:sp>
          <p:nvSpPr>
            <p:cNvPr id="32" name="Rectangle 31"/>
            <p:cNvSpPr/>
            <p:nvPr/>
          </p:nvSpPr>
          <p:spPr>
            <a:xfrm>
              <a:off x="2133600" y="3200400"/>
              <a:ext cx="762000" cy="1524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048000" y="3200400"/>
              <a:ext cx="2971800" cy="6858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048000" y="4648200"/>
              <a:ext cx="2971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943600" y="3962400"/>
              <a:ext cx="76200" cy="6096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3048000" y="3962400"/>
              <a:ext cx="1447800" cy="6096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572000" y="3962400"/>
              <a:ext cx="1295400" cy="6096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8" name="Picture 6"/>
          <p:cNvPicPr>
            <a:picLocks noChangeAspect="1" noChangeArrowheads="1"/>
          </p:cNvPicPr>
          <p:nvPr/>
        </p:nvPicPr>
        <p:blipFill>
          <a:blip r:embed="rId5"/>
          <a:srcRect l="1481" t="6107" r="635" b="6645"/>
          <a:stretch>
            <a:fillRect/>
          </a:stretch>
        </p:blipFill>
        <p:spPr bwMode="auto">
          <a:xfrm>
            <a:off x="3124200" y="3124200"/>
            <a:ext cx="2819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" name="Rectangle 48"/>
          <p:cNvSpPr/>
          <p:nvPr/>
        </p:nvSpPr>
        <p:spPr>
          <a:xfrm>
            <a:off x="381000" y="3934361"/>
            <a:ext cx="8305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Modules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Modules are applications that are added to zones to add content and/or functionality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Stack modules like building blocks in zones</a:t>
            </a: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14600" y="2057400"/>
            <a:ext cx="1740182" cy="1496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Rectangle 45"/>
          <p:cNvSpPr/>
          <p:nvPr/>
        </p:nvSpPr>
        <p:spPr>
          <a:xfrm>
            <a:off x="457200" y="1447800"/>
            <a:ext cx="8305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Editable zones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Resize zones for one, two, or three column layouts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More complex layouts can be achieved with header &amp; footer zones </a:t>
            </a:r>
            <a:endParaRPr lang="en-US" sz="20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indefinite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3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74" dur="indefinite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46" grpId="0"/>
      <p:bldP spid="4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8237" y="5730875"/>
            <a:ext cx="1655763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6019800"/>
            <a:ext cx="184444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Content Management</a:t>
            </a:r>
            <a:endParaRPr lang="en-US" sz="40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4248" y="1688759"/>
            <a:ext cx="5166360" cy="3340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24400" y="3418946"/>
            <a:ext cx="1295400" cy="1610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55500" dist="101600" dir="5400000" sy="-100000" algn="bl" rotWithShape="0"/>
          </a:effectLst>
        </p:spPr>
      </p:pic>
      <p:sp>
        <p:nvSpPr>
          <p:cNvPr id="19" name="Rectangle 18"/>
          <p:cNvSpPr/>
          <p:nvPr/>
        </p:nvSpPr>
        <p:spPr>
          <a:xfrm>
            <a:off x="457200" y="1447800"/>
            <a:ext cx="65532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Context menus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Every module has one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Context sensitive to the module type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Edit and delete modules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Arrange on the page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Access to relevant help</a:t>
            </a:r>
            <a:endParaRPr lang="en-US" sz="20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8237" y="5730875"/>
            <a:ext cx="1655763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6019800"/>
            <a:ext cx="184444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Content Management</a:t>
            </a:r>
            <a:endParaRPr lang="en-US" sz="40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4248" y="1688932"/>
            <a:ext cx="5166360" cy="334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2286000"/>
            <a:ext cx="8686800" cy="85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Up Arrow Callout 17"/>
          <p:cNvSpPr/>
          <p:nvPr/>
        </p:nvSpPr>
        <p:spPr>
          <a:xfrm>
            <a:off x="685800" y="3276600"/>
            <a:ext cx="1981200" cy="609600"/>
          </a:xfrm>
          <a:prstGeom prst="upArrow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Tabbed Dialogs</a:t>
            </a:r>
            <a:endParaRPr lang="en-US" dirty="0"/>
          </a:p>
        </p:txBody>
      </p:sp>
      <p:sp>
        <p:nvSpPr>
          <p:cNvPr id="19" name="Down Arrow Callout 18"/>
          <p:cNvSpPr/>
          <p:nvPr/>
        </p:nvSpPr>
        <p:spPr>
          <a:xfrm>
            <a:off x="7543800" y="1676400"/>
            <a:ext cx="1524000" cy="609600"/>
          </a:xfrm>
          <a:prstGeom prst="downArrow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Help &amp; Close</a:t>
            </a:r>
            <a:endParaRPr lang="en-US" dirty="0"/>
          </a:p>
        </p:txBody>
      </p:sp>
      <p:sp>
        <p:nvSpPr>
          <p:cNvPr id="20" name="Content Placeholder 7"/>
          <p:cNvSpPr txBox="1">
            <a:spLocks/>
          </p:cNvSpPr>
          <p:nvPr/>
        </p:nvSpPr>
        <p:spPr>
          <a:xfrm>
            <a:off x="381000" y="3962400"/>
            <a:ext cx="8229600" cy="274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Tabbed dialogs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Tabbed dialogs offer quick access to many different fields 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Help menu &amp; close button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Help is available in most dialogs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The close button will return you to the </a:t>
            </a:r>
            <a:br>
              <a:rPr lang="en-US" sz="2000" dirty="0" smtClean="0">
                <a:solidFill>
                  <a:schemeClr val="accent5"/>
                </a:solidFill>
              </a:rPr>
            </a:br>
            <a:r>
              <a:rPr lang="en-US" sz="2000" dirty="0" smtClean="0">
                <a:solidFill>
                  <a:schemeClr val="accent5"/>
                </a:solidFill>
              </a:rPr>
              <a:t>previous page or dialog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20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4248" y="1673352"/>
            <a:ext cx="5157458" cy="3337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4248" y="1673352"/>
            <a:ext cx="5166360" cy="334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88237" y="5730875"/>
            <a:ext cx="1655763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0" y="6019800"/>
            <a:ext cx="184444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Demo</a:t>
            </a:r>
            <a:endParaRPr lang="en-US" sz="40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3815" y="1216152"/>
            <a:ext cx="7538185" cy="4873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0" name="Create Modul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838200" y="1219200"/>
            <a:ext cx="7530911" cy="487375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951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17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1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File Management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984248" y="1688932"/>
            <a:ext cx="5166360" cy="3340268"/>
            <a:chOff x="1984248" y="1688932"/>
            <a:chExt cx="5166360" cy="3340268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84248" y="1688932"/>
              <a:ext cx="5166360" cy="3340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57600" y="2514600"/>
              <a:ext cx="2171700" cy="1943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5900" y="3114675"/>
            <a:ext cx="33909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75" endPos="40000" dist="101600" dir="5400000" sy="-100000" algn="bl" rotWithShape="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95900" y="3124200"/>
            <a:ext cx="33909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75" endPos="40000" dist="101600" dir="5400000" sy="-100000" algn="bl" rotWithShape="0"/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/>
          <a:srcRect l="1754" t="25490" r="1754" b="64706"/>
          <a:stretch>
            <a:fillRect/>
          </a:stretch>
        </p:blipFill>
        <p:spPr bwMode="auto">
          <a:xfrm>
            <a:off x="4419600" y="2743200"/>
            <a:ext cx="419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381000" y="1371600"/>
            <a:ext cx="4800600" cy="3551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Browsing Files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Clicking the browse server launches the file browser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Create Folders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Click the  new folder icon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Uploading Files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Click the upload Icon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Add local files to the upload list</a:t>
            </a: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5900" y="3124200"/>
            <a:ext cx="33909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 descr="C:\Inetpub\OneNet\Web Site\System\Resources\Icons\Icon 112[32_48]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72400" y="3124200"/>
            <a:ext cx="457200" cy="457200"/>
          </a:xfrm>
          <a:prstGeom prst="rect">
            <a:avLst/>
          </a:prstGeom>
          <a:noFill/>
        </p:spPr>
      </p:pic>
      <p:pic>
        <p:nvPicPr>
          <p:cNvPr id="1030" name="Picture 6" descr="C:\Inetpub\OneNet\Web Site\System\Resources\Icons\Icon 217[32_48]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24800" y="3124200"/>
            <a:ext cx="457200" cy="45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6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Presented by:</a:t>
            </a:r>
            <a:b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Brian Ernesto President/CEO/Founder of Neoreef Internet Software Corporation. 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/>
              </a:rPr>
              <a:t>bernesto@neoreef.com</a:t>
            </a:r>
            <a:endParaRPr kumimoji="0" 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 about products or services mentioned in this presentation call 1-888-NEOREEF or visit us on the web at 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www.neoreef.com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Overview</a:t>
            </a:r>
            <a:endParaRPr lang="en-US" sz="40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8237" y="5730875"/>
            <a:ext cx="1655763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6019800"/>
            <a:ext cx="184444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</p:spPr>
      </p:pic>
      <p:sp>
        <p:nvSpPr>
          <p:cNvPr id="9" name="Content Placeholder 7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87679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dirty="0" smtClean="0"/>
              <a:t>Basic Concepts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User Interface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Content Management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File Management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Users, Security, &amp; Group Roles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Analytics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8237" y="5730875"/>
            <a:ext cx="1655763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6019800"/>
            <a:ext cx="184444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1200" y="1688759"/>
            <a:ext cx="5166360" cy="3340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1981200" y="1688759"/>
            <a:ext cx="5166360" cy="3340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Basic Concepts</a:t>
            </a:r>
            <a:endParaRPr lang="en-US" sz="40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86199"/>
          </a:xfrm>
        </p:spPr>
        <p:txBody>
          <a:bodyPr>
            <a:normAutofit/>
          </a:bodyPr>
          <a:lstStyle/>
          <a:p>
            <a:r>
              <a:rPr lang="en-US" dirty="0" smtClean="0"/>
              <a:t>Looks like a traditional website</a:t>
            </a:r>
          </a:p>
          <a:p>
            <a:pPr lvl="0"/>
            <a:r>
              <a:rPr lang="en-US" dirty="0"/>
              <a:t>Programmable </a:t>
            </a:r>
            <a:endParaRPr lang="en-US" dirty="0" smtClean="0"/>
          </a:p>
          <a:p>
            <a:r>
              <a:rPr lang="en-US" dirty="0"/>
              <a:t>Dynamically generated pages</a:t>
            </a:r>
          </a:p>
          <a:p>
            <a:r>
              <a:rPr lang="en-US" dirty="0"/>
              <a:t>Tailored one-to-one responses</a:t>
            </a:r>
          </a:p>
          <a:p>
            <a:r>
              <a:rPr lang="en-US" dirty="0"/>
              <a:t>Modular design</a:t>
            </a:r>
          </a:p>
          <a:p>
            <a:pPr lvl="0"/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8237" y="5730875"/>
            <a:ext cx="1655763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6019800"/>
            <a:ext cx="184444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8237" y="5730875"/>
            <a:ext cx="1655763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6019800"/>
            <a:ext cx="184444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Basic Concepts</a:t>
            </a:r>
            <a:endParaRPr lang="en-US" sz="40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-3733800" y="1600200"/>
            <a:ext cx="10881360" cy="3505200"/>
            <a:chOff x="-3733800" y="1600200"/>
            <a:chExt cx="10881360" cy="35052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81200" y="1688759"/>
              <a:ext cx="5166360" cy="3340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-3733800" y="1600200"/>
              <a:ext cx="3602048" cy="3505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</p:pic>
      </p:grpSp>
      <p:sp>
        <p:nvSpPr>
          <p:cNvPr id="16" name="Content Placeholder 7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87679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dirty="0" smtClean="0"/>
              <a:t>Build Internet sites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5"/>
                </a:solidFill>
              </a:rPr>
              <a:t>Business </a:t>
            </a:r>
            <a:r>
              <a:rPr lang="en-US" sz="2000" dirty="0">
                <a:solidFill>
                  <a:schemeClr val="accent5"/>
                </a:solidFill>
              </a:rPr>
              <a:t>2 </a:t>
            </a:r>
            <a:r>
              <a:rPr lang="en-US" sz="2000" dirty="0" smtClean="0">
                <a:solidFill>
                  <a:schemeClr val="accent5"/>
                </a:solidFill>
              </a:rPr>
              <a:t>Consumer interaction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5"/>
                </a:solidFill>
              </a:rPr>
              <a:t>Secure one-to-one sharing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Build intranet sites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5"/>
                </a:solidFill>
              </a:rPr>
              <a:t>Secure internal collaboration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5"/>
                </a:solidFill>
              </a:rPr>
              <a:t>Simple information transitioning 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5"/>
                </a:solidFill>
              </a:rPr>
              <a:t>Accessible centralized document storage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Extranet sites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5"/>
                </a:solidFill>
              </a:rPr>
              <a:t>Business to Business interaction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5"/>
                </a:solidFill>
              </a:rPr>
              <a:t>Partners, Resellers, Suppliers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5"/>
                </a:solidFill>
              </a:rPr>
              <a:t>Partner to Consumer information</a:t>
            </a:r>
            <a:endParaRPr lang="en-US" dirty="0"/>
          </a:p>
          <a:p>
            <a:pPr lvl="0">
              <a:buFont typeface="Wingdings" pitchFamily="2" charset="2"/>
              <a:buChar char="§"/>
            </a:pPr>
            <a:endParaRPr lang="en-US" dirty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94444E-6 1.11111E-6 L 0.9717 1.11111E-6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8237" y="5730875"/>
            <a:ext cx="1655763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6019800"/>
            <a:ext cx="184444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1200" y="1700784"/>
            <a:ext cx="5166360" cy="3340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User Interface</a:t>
            </a:r>
            <a:endParaRPr lang="en-US" sz="40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8246 -0.00254 L 0.00087 -0.00163 " pathEditMode="fixed" rAng="0" ptsTypes="AA">
                                      <p:cBhvr>
                                        <p:cTn id="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chemeClr val="bg1"/>
            </a:gs>
            <a:gs pos="65000">
              <a:schemeClr val="bg1"/>
            </a:gs>
            <a:gs pos="100000">
              <a:schemeClr val="accent6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8237" y="5730875"/>
            <a:ext cx="1655763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6019800"/>
            <a:ext cx="184444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84248" y="1682496"/>
            <a:ext cx="5166360" cy="334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User Interface</a:t>
            </a:r>
            <a:endParaRPr lang="en-US" sz="40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Up Arrow Callout 8"/>
          <p:cNvSpPr/>
          <p:nvPr/>
        </p:nvSpPr>
        <p:spPr>
          <a:xfrm>
            <a:off x="2895600" y="4191000"/>
            <a:ext cx="1600200" cy="609600"/>
          </a:xfrm>
          <a:prstGeom prst="upArrow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Sign in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4248" y="1673352"/>
            <a:ext cx="5166360" cy="334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8237" y="5730875"/>
            <a:ext cx="1655763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6019800"/>
            <a:ext cx="184444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2033274"/>
            <a:ext cx="8610600" cy="481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813" y="1905000"/>
            <a:ext cx="7062787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00" y="2165130"/>
            <a:ext cx="1371600" cy="425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User Interface</a:t>
            </a:r>
            <a:endParaRPr lang="en-US" sz="40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Up Arrow Callout 11"/>
          <p:cNvSpPr/>
          <p:nvPr/>
        </p:nvSpPr>
        <p:spPr>
          <a:xfrm>
            <a:off x="76200" y="2743200"/>
            <a:ext cx="1524000" cy="609600"/>
          </a:xfrm>
          <a:prstGeom prst="upArrow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Menu Switch</a:t>
            </a:r>
            <a:endParaRPr lang="en-US" dirty="0"/>
          </a:p>
        </p:txBody>
      </p:sp>
      <p:sp>
        <p:nvSpPr>
          <p:cNvPr id="14" name="Up Arrow Callout 13"/>
          <p:cNvSpPr/>
          <p:nvPr/>
        </p:nvSpPr>
        <p:spPr>
          <a:xfrm>
            <a:off x="1828800" y="2743200"/>
            <a:ext cx="1600200" cy="609600"/>
          </a:xfrm>
          <a:prstGeom prst="upArrow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Module Menu</a:t>
            </a:r>
            <a:endParaRPr lang="en-US" dirty="0"/>
          </a:p>
        </p:txBody>
      </p:sp>
      <p:sp>
        <p:nvSpPr>
          <p:cNvPr id="15" name="Down Arrow Callout 14"/>
          <p:cNvSpPr/>
          <p:nvPr/>
        </p:nvSpPr>
        <p:spPr>
          <a:xfrm>
            <a:off x="609600" y="1219200"/>
            <a:ext cx="1524000" cy="609600"/>
          </a:xfrm>
          <a:prstGeom prst="downArrow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Menu</a:t>
            </a:r>
            <a:endParaRPr lang="en-US" dirty="0"/>
          </a:p>
        </p:txBody>
      </p:sp>
      <p:sp>
        <p:nvSpPr>
          <p:cNvPr id="16" name="Up Arrow Callout 15"/>
          <p:cNvSpPr/>
          <p:nvPr/>
        </p:nvSpPr>
        <p:spPr>
          <a:xfrm>
            <a:off x="4267200" y="2743200"/>
            <a:ext cx="1676400" cy="609600"/>
          </a:xfrm>
          <a:prstGeom prst="upArrow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Page Controls</a:t>
            </a:r>
            <a:endParaRPr lang="en-US" dirty="0"/>
          </a:p>
        </p:txBody>
      </p:sp>
      <p:sp>
        <p:nvSpPr>
          <p:cNvPr id="17" name="Up Arrow Callout 16"/>
          <p:cNvSpPr/>
          <p:nvPr/>
        </p:nvSpPr>
        <p:spPr>
          <a:xfrm>
            <a:off x="6781800" y="2743200"/>
            <a:ext cx="1676400" cy="609600"/>
          </a:xfrm>
          <a:prstGeom prst="upArrow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Tri-Switch</a:t>
            </a:r>
            <a:endParaRPr lang="en-US" dirty="0"/>
          </a:p>
        </p:txBody>
      </p:sp>
      <p:sp>
        <p:nvSpPr>
          <p:cNvPr id="18" name="Content Placeholder 7"/>
          <p:cNvSpPr txBox="1">
            <a:spLocks/>
          </p:cNvSpPr>
          <p:nvPr/>
        </p:nvSpPr>
        <p:spPr>
          <a:xfrm>
            <a:off x="381000" y="3352800"/>
            <a:ext cx="8229600" cy="2819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Common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Adding and editing modules and pages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Templates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Take and apply snapshots of pages</a:t>
            </a:r>
            <a:endParaRPr lang="en-US" sz="2200" dirty="0" smtClean="0">
              <a:solidFill>
                <a:schemeClr val="accent5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Wizards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Step-by-step </a:t>
            </a:r>
            <a:r>
              <a:rPr lang="en-US" sz="2000" dirty="0">
                <a:solidFill>
                  <a:schemeClr val="accent5"/>
                </a:solidFill>
              </a:rPr>
              <a:t>q</a:t>
            </a:r>
            <a:r>
              <a:rPr lang="en-US" sz="2000" dirty="0" smtClean="0">
                <a:solidFill>
                  <a:schemeClr val="accent5"/>
                </a:solidFill>
              </a:rPr>
              <a:t>uickly configure pages and content</a:t>
            </a:r>
            <a:endParaRPr lang="en-US" sz="2000" dirty="0">
              <a:solidFill>
                <a:schemeClr val="accent5"/>
              </a:solidFill>
            </a:endParaRPr>
          </a:p>
        </p:txBody>
      </p:sp>
      <p:sp>
        <p:nvSpPr>
          <p:cNvPr id="19" name="Content Placeholder 7"/>
          <p:cNvSpPr txBox="1">
            <a:spLocks/>
          </p:cNvSpPr>
          <p:nvPr/>
        </p:nvSpPr>
        <p:spPr>
          <a:xfrm>
            <a:off x="381000" y="3352800"/>
            <a:ext cx="8229600" cy="2819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Insert modules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Add applications for displaying content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OneNet Catalog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Instantly purchase new applications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2000" dirty="0" smtClean="0">
              <a:solidFill>
                <a:schemeClr val="accent5"/>
              </a:solidFill>
            </a:endParaRPr>
          </a:p>
        </p:txBody>
      </p:sp>
      <p:sp>
        <p:nvSpPr>
          <p:cNvPr id="20" name="Content Placeholder 7"/>
          <p:cNvSpPr txBox="1">
            <a:spLocks/>
          </p:cNvSpPr>
          <p:nvPr/>
        </p:nvSpPr>
        <p:spPr>
          <a:xfrm>
            <a:off x="381000" y="3352800"/>
            <a:ext cx="8229600" cy="2819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Add, edit, and remove pages</a:t>
            </a:r>
          </a:p>
        </p:txBody>
      </p:sp>
      <p:sp>
        <p:nvSpPr>
          <p:cNvPr id="21" name="Content Placeholder 7"/>
          <p:cNvSpPr txBox="1">
            <a:spLocks/>
          </p:cNvSpPr>
          <p:nvPr/>
        </p:nvSpPr>
        <p:spPr>
          <a:xfrm>
            <a:off x="381000" y="3352800"/>
            <a:ext cx="8229600" cy="3352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Preview mode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View pages without administrative markup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Edit mode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Edit page content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Arrange Mode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Move modules with drag-n-drop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8" grpId="0" build="p"/>
      <p:bldP spid="18" grpId="1" build="allAtOnce"/>
      <p:bldP spid="19" grpId="0" uiExpand="1" build="p"/>
      <p:bldP spid="19" grpId="1" build="allAtOnce"/>
      <p:bldP spid="20" grpId="0" build="p"/>
      <p:bldP spid="20" grpId="1" build="allAtOnce"/>
      <p:bldP spid="21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4248" y="1673352"/>
            <a:ext cx="5166360" cy="334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8237" y="5730875"/>
            <a:ext cx="1655763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6019800"/>
            <a:ext cx="184444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87903" y="914399"/>
            <a:ext cx="1855897" cy="4724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User Interface</a:t>
            </a:r>
            <a:endParaRPr lang="en-US" sz="40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7200" y="1447800"/>
            <a:ext cx="49530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Recycle Bin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Easily recover deleted pages and modules</a:t>
            </a:r>
            <a:endParaRPr lang="en-US" sz="20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Neoreef">
      <a:dk1>
        <a:sysClr val="windowText" lastClr="000000"/>
      </a:dk1>
      <a:lt1>
        <a:sysClr val="window" lastClr="FFFFFF"/>
      </a:lt1>
      <a:dk2>
        <a:srgbClr val="00528C"/>
      </a:dk2>
      <a:lt2>
        <a:srgbClr val="E4EBF0"/>
      </a:lt2>
      <a:accent1>
        <a:srgbClr val="0079B5"/>
      </a:accent1>
      <a:accent2>
        <a:srgbClr val="0091C7"/>
      </a:accent2>
      <a:accent3>
        <a:srgbClr val="0BD0D9"/>
      </a:accent3>
      <a:accent4>
        <a:srgbClr val="43319F"/>
      </a:accent4>
      <a:accent5>
        <a:srgbClr val="EFB803"/>
      </a:accent5>
      <a:accent6>
        <a:srgbClr val="6C9BBA"/>
      </a:accent6>
      <a:hlink>
        <a:srgbClr val="F79808"/>
      </a:hlink>
      <a:folHlink>
        <a:srgbClr val="85DFD0"/>
      </a:folHlink>
    </a:clrScheme>
    <a:fontScheme name="Neoreef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Neoreef">
    <a:dk1>
      <a:sysClr val="windowText" lastClr="000000"/>
    </a:dk1>
    <a:lt1>
      <a:sysClr val="window" lastClr="FFFFFF"/>
    </a:lt1>
    <a:dk2>
      <a:srgbClr val="00528C"/>
    </a:dk2>
    <a:lt2>
      <a:srgbClr val="E4EBF0"/>
    </a:lt2>
    <a:accent1>
      <a:srgbClr val="0079B5"/>
    </a:accent1>
    <a:accent2>
      <a:srgbClr val="0091C7"/>
    </a:accent2>
    <a:accent3>
      <a:srgbClr val="0BD0D9"/>
    </a:accent3>
    <a:accent4>
      <a:srgbClr val="43319F"/>
    </a:accent4>
    <a:accent5>
      <a:srgbClr val="EFB803"/>
    </a:accent5>
    <a:accent6>
      <a:srgbClr val="6C9BBA"/>
    </a:accent6>
    <a:hlink>
      <a:srgbClr val="F79808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1987</TotalTime>
  <Words>328</Words>
  <Application>Microsoft Office PowerPoint</Application>
  <PresentationFormat>On-screen Show (4:3)</PresentationFormat>
  <Paragraphs>96</Paragraphs>
  <Slides>17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Overview</vt:lpstr>
      <vt:lpstr>Slide 3</vt:lpstr>
      <vt:lpstr>Basic Concepts</vt:lpstr>
      <vt:lpstr>Basic Concepts</vt:lpstr>
      <vt:lpstr>User Interface</vt:lpstr>
      <vt:lpstr>User Interface</vt:lpstr>
      <vt:lpstr>User Interface</vt:lpstr>
      <vt:lpstr>User Interface</vt:lpstr>
      <vt:lpstr>Slide 10</vt:lpstr>
      <vt:lpstr>Content Management</vt:lpstr>
      <vt:lpstr>Content Management</vt:lpstr>
      <vt:lpstr>Content Management</vt:lpstr>
      <vt:lpstr>Content Management</vt:lpstr>
      <vt:lpstr>Demo</vt:lpstr>
      <vt:lpstr>Slide 16</vt:lpstr>
      <vt:lpstr>Slide 17</vt:lpstr>
    </vt:vector>
  </TitlesOfParts>
  <Company>Neoreef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Brian Ernesto</dc:creator>
  <cp:lastModifiedBy>Brian Ernesto</cp:lastModifiedBy>
  <cp:revision>123</cp:revision>
  <dcterms:created xsi:type="dcterms:W3CDTF">2007-10-05T23:25:35Z</dcterms:created>
  <dcterms:modified xsi:type="dcterms:W3CDTF">2007-11-09T20:24:08Z</dcterms:modified>
</cp:coreProperties>
</file>